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4" r:id="rId6"/>
    <p:sldId id="266" r:id="rId7"/>
    <p:sldId id="261" r:id="rId8"/>
    <p:sldId id="267" r:id="rId9"/>
    <p:sldId id="262" r:id="rId10"/>
    <p:sldId id="268" r:id="rId11"/>
    <p:sldId id="263" r:id="rId12"/>
    <p:sldId id="269" r:id="rId1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6E4"/>
    <a:srgbClr val="FF99CC"/>
    <a:srgbClr val="1CB19D"/>
    <a:srgbClr val="21A092"/>
    <a:srgbClr val="BDD7EE"/>
    <a:srgbClr val="66FF66"/>
    <a:srgbClr val="66FF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49" autoAdjust="0"/>
    <p:restoredTop sz="95000"/>
  </p:normalViewPr>
  <p:slideViewPr>
    <p:cSldViewPr snapToGrid="0">
      <p:cViewPr varScale="1">
        <p:scale>
          <a:sx n="88" d="100"/>
          <a:sy n="88" d="100"/>
        </p:scale>
        <p:origin x="5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0217-DF2F-45F3-B8DA-5C8189319C79}" type="datetimeFigureOut">
              <a:rPr lang="es-AR" smtClean="0"/>
              <a:t>27/7/21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BB24-B09E-4863-B466-37EDD4E434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074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0217-DF2F-45F3-B8DA-5C8189319C79}" type="datetimeFigureOut">
              <a:rPr lang="es-AR" smtClean="0"/>
              <a:t>27/7/21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BB24-B09E-4863-B466-37EDD4E434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396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0217-DF2F-45F3-B8DA-5C8189319C79}" type="datetimeFigureOut">
              <a:rPr lang="es-AR" smtClean="0"/>
              <a:t>27/7/21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BB24-B09E-4863-B466-37EDD4E434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813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0217-DF2F-45F3-B8DA-5C8189319C79}" type="datetimeFigureOut">
              <a:rPr lang="es-AR" smtClean="0"/>
              <a:t>27/7/21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BB24-B09E-4863-B466-37EDD4E434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082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0217-DF2F-45F3-B8DA-5C8189319C79}" type="datetimeFigureOut">
              <a:rPr lang="es-AR" smtClean="0"/>
              <a:t>27/7/21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BB24-B09E-4863-B466-37EDD4E434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126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0217-DF2F-45F3-B8DA-5C8189319C79}" type="datetimeFigureOut">
              <a:rPr lang="es-AR" smtClean="0"/>
              <a:t>27/7/21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BB24-B09E-4863-B466-37EDD4E434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681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0217-DF2F-45F3-B8DA-5C8189319C79}" type="datetimeFigureOut">
              <a:rPr lang="es-AR" smtClean="0"/>
              <a:t>27/7/21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BB24-B09E-4863-B466-37EDD4E434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622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0217-DF2F-45F3-B8DA-5C8189319C79}" type="datetimeFigureOut">
              <a:rPr lang="es-AR" smtClean="0"/>
              <a:t>27/7/21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BB24-B09E-4863-B466-37EDD4E434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147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0217-DF2F-45F3-B8DA-5C8189319C79}" type="datetimeFigureOut">
              <a:rPr lang="es-AR" smtClean="0"/>
              <a:t>27/7/21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BB24-B09E-4863-B466-37EDD4E434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851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0217-DF2F-45F3-B8DA-5C8189319C79}" type="datetimeFigureOut">
              <a:rPr lang="es-AR" smtClean="0"/>
              <a:t>27/7/21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BB24-B09E-4863-B466-37EDD4E434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38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0217-DF2F-45F3-B8DA-5C8189319C79}" type="datetimeFigureOut">
              <a:rPr lang="es-AR" smtClean="0"/>
              <a:t>27/7/21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BB24-B09E-4863-B466-37EDD4E434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92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20217-DF2F-45F3-B8DA-5C8189319C79}" type="datetimeFigureOut">
              <a:rPr lang="es-AR" smtClean="0"/>
              <a:t>27/7/21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0BB24-B09E-4863-B466-37EDD4E434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191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icolas@suraci.com.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16" t="33905" r="18117" b="42857"/>
          <a:stretch/>
        </p:blipFill>
        <p:spPr>
          <a:xfrm>
            <a:off x="3259649" y="1547948"/>
            <a:ext cx="6691608" cy="376210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4" y="450668"/>
            <a:ext cx="4211096" cy="5956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97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7005211" y="1680092"/>
            <a:ext cx="4315932" cy="4473965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/>
          <p:cNvSpPr/>
          <p:nvPr/>
        </p:nvSpPr>
        <p:spPr>
          <a:xfrm>
            <a:off x="1524000" y="986970"/>
            <a:ext cx="4963886" cy="30480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4" y="304800"/>
            <a:ext cx="5934731" cy="33382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52" y="2003022"/>
            <a:ext cx="4575578" cy="457557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409372" y="4424752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GÓNDOLA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994709" y="796182"/>
            <a:ext cx="1267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LOCAL</a:t>
            </a:r>
          </a:p>
        </p:txBody>
      </p:sp>
    </p:spTree>
    <p:extLst>
      <p:ext uri="{BB962C8B-B14F-4D97-AF65-F5344CB8AC3E}">
        <p14:creationId xmlns:p14="http://schemas.microsoft.com/office/powerpoint/2010/main" val="220852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7412449" y="1322614"/>
            <a:ext cx="2292921" cy="43597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/>
          <p:cNvSpPr/>
          <p:nvPr/>
        </p:nvSpPr>
        <p:spPr>
          <a:xfrm>
            <a:off x="2091846" y="1322613"/>
            <a:ext cx="5149612" cy="43597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/>
          <p:cNvSpPr/>
          <p:nvPr/>
        </p:nvSpPr>
        <p:spPr>
          <a:xfrm>
            <a:off x="3214168" y="1526127"/>
            <a:ext cx="6342787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bg1"/>
                </a:solidFill>
              </a:rPr>
              <a:t>Derecho/Fee de ingreso:                                          USD 1.500</a:t>
            </a:r>
          </a:p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bg1"/>
                </a:solidFill>
              </a:rPr>
              <a:t>Honorarios de </a:t>
            </a:r>
            <a:r>
              <a:rPr lang="es-AR" b="1" dirty="0" err="1">
                <a:solidFill>
                  <a:schemeClr val="bg1"/>
                </a:solidFill>
              </a:rPr>
              <a:t>Diseó</a:t>
            </a:r>
            <a:r>
              <a:rPr lang="es-AR" b="1" dirty="0">
                <a:solidFill>
                  <a:schemeClr val="bg1"/>
                </a:solidFill>
              </a:rPr>
              <a:t> y </a:t>
            </a:r>
            <a:r>
              <a:rPr lang="es-AR" b="1" dirty="0" err="1">
                <a:solidFill>
                  <a:schemeClr val="bg1"/>
                </a:solidFill>
              </a:rPr>
              <a:t>layout</a:t>
            </a:r>
            <a:r>
              <a:rPr lang="es-AR" b="1" dirty="0">
                <a:solidFill>
                  <a:schemeClr val="bg1"/>
                </a:solidFill>
              </a:rPr>
              <a:t>		                 USD   300</a:t>
            </a:r>
          </a:p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bg1"/>
                </a:solidFill>
              </a:rPr>
              <a:t>Adecuación del local y mobiliario:                         USD 3.150</a:t>
            </a:r>
          </a:p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bg1"/>
                </a:solidFill>
              </a:rPr>
              <a:t>Stock inicial:                                                               USD 5.300</a:t>
            </a:r>
          </a:p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bg1"/>
                </a:solidFill>
              </a:rPr>
              <a:t>Costos ingreso al local:                                             USD 1.200</a:t>
            </a:r>
          </a:p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bg1"/>
                </a:solidFill>
              </a:rPr>
              <a:t>Inversión total:                                                          USD 11.450</a:t>
            </a:r>
          </a:p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bg1"/>
                </a:solidFill>
              </a:rPr>
              <a:t>Regal</a:t>
            </a:r>
            <a:r>
              <a:rPr lang="es-ES" b="1" dirty="0" err="1">
                <a:solidFill>
                  <a:schemeClr val="bg1"/>
                </a:solidFill>
              </a:rPr>
              <a:t>ías</a:t>
            </a:r>
            <a:r>
              <a:rPr lang="es-ES" b="1" dirty="0">
                <a:solidFill>
                  <a:schemeClr val="bg1"/>
                </a:solidFill>
              </a:rPr>
              <a:t>					  4%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</a:rPr>
              <a:t>Canon de publicidad			  1%</a:t>
            </a:r>
            <a:endParaRPr lang="es-AR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bg1"/>
                </a:solidFill>
              </a:rPr>
              <a:t>Cantidad de empleados:                                             1/2</a:t>
            </a:r>
          </a:p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bg1"/>
                </a:solidFill>
              </a:rPr>
              <a:t>Tiempo de recupero de la inversión:                    17 meses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73160" y="464467"/>
            <a:ext cx="64912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FICHA TÉCNICA                 </a:t>
            </a:r>
            <a:r>
              <a:rPr lang="es-AR" sz="3400" b="1" dirty="0">
                <a:solidFill>
                  <a:srgbClr val="FF99CC"/>
                </a:solidFill>
              </a:rPr>
              <a:t>LOCAL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0"/>
            <a:ext cx="174031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/>
          <p:cNvSpPr/>
          <p:nvPr/>
        </p:nvSpPr>
        <p:spPr>
          <a:xfrm>
            <a:off x="9786938" y="1322615"/>
            <a:ext cx="2292921" cy="435973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/>
          <p:cNvSpPr/>
          <p:nvPr/>
        </p:nvSpPr>
        <p:spPr>
          <a:xfrm>
            <a:off x="10278791" y="1496631"/>
            <a:ext cx="1476498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bg1"/>
                </a:solidFill>
              </a:rPr>
              <a:t>USD 1.000</a:t>
            </a:r>
          </a:p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bg1"/>
                </a:solidFill>
              </a:rPr>
              <a:t>USD     300</a:t>
            </a:r>
          </a:p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bg1"/>
                </a:solidFill>
              </a:rPr>
              <a:t>USD 2.150</a:t>
            </a:r>
          </a:p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bg1"/>
                </a:solidFill>
              </a:rPr>
              <a:t>USD 2.800</a:t>
            </a:r>
          </a:p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bg1"/>
                </a:solidFill>
              </a:rPr>
              <a:t>USD 1.000</a:t>
            </a:r>
          </a:p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bg1"/>
                </a:solidFill>
              </a:rPr>
              <a:t>USD 7.250</a:t>
            </a:r>
          </a:p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bg1"/>
                </a:solidFill>
              </a:rPr>
              <a:t>    4%</a:t>
            </a:r>
          </a:p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bg1"/>
                </a:solidFill>
              </a:rPr>
              <a:t>    1%</a:t>
            </a:r>
          </a:p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bg1"/>
                </a:solidFill>
              </a:rPr>
              <a:t>    2/3</a:t>
            </a:r>
          </a:p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bg1"/>
                </a:solidFill>
              </a:rPr>
              <a:t>17 meses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786938" y="458744"/>
            <a:ext cx="25608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GÓNDOLA</a:t>
            </a:r>
            <a:endParaRPr lang="es-AR" sz="3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530" y="4047985"/>
            <a:ext cx="2607851" cy="2569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214168" y="5804052"/>
            <a:ext cx="870728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700" dirty="0"/>
              <a:t>Nota: valores netos de I.V.A.</a:t>
            </a:r>
          </a:p>
        </p:txBody>
      </p:sp>
    </p:spTree>
    <p:extLst>
      <p:ext uri="{BB962C8B-B14F-4D97-AF65-F5344CB8AC3E}">
        <p14:creationId xmlns:p14="http://schemas.microsoft.com/office/powerpoint/2010/main" val="397737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" y="1754824"/>
            <a:ext cx="404360" cy="51176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4294" y="4237659"/>
            <a:ext cx="1921873" cy="12871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3255" y="1740310"/>
            <a:ext cx="2284731" cy="1015436"/>
          </a:xfrm>
          <a:prstGeom prst="rect">
            <a:avLst/>
          </a:prstGeom>
        </p:spPr>
      </p:pic>
      <p:sp>
        <p:nvSpPr>
          <p:cNvPr id="5" name="29 Rectángulo"/>
          <p:cNvSpPr/>
          <p:nvPr/>
        </p:nvSpPr>
        <p:spPr>
          <a:xfrm>
            <a:off x="1132255" y="491442"/>
            <a:ext cx="684566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AR" sz="2800" b="1" dirty="0">
                <a:solidFill>
                  <a:srgbClr val="FF99CC"/>
                </a:solidFill>
                <a:latin typeface="+mj-lt"/>
                <a:cs typeface="Adobe Devanagari" pitchFamily="18" charset="0"/>
              </a:rPr>
              <a:t>¡¡Y sólo le hemos contado algunos aspectos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AR" sz="2800" b="1" dirty="0">
                <a:solidFill>
                  <a:srgbClr val="FF99CC"/>
                </a:solidFill>
                <a:latin typeface="+mj-lt"/>
                <a:cs typeface="Adobe Devanagari" pitchFamily="18" charset="0"/>
              </a:rPr>
              <a:t>de nuestro negocio!!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chemeClr val="bg1">
                  <a:lumMod val="95000"/>
                </a:schemeClr>
              </a:solidFill>
              <a:cs typeface="Adobe Devanagari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000" b="1" dirty="0">
              <a:solidFill>
                <a:schemeClr val="bg1"/>
              </a:solidFill>
              <a:cs typeface="Adobe Devanagari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000" b="1" dirty="0">
              <a:solidFill>
                <a:schemeClr val="bg1"/>
              </a:solidFill>
              <a:cs typeface="Adobe Devanagari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000" b="1" dirty="0">
              <a:solidFill>
                <a:schemeClr val="bg1"/>
              </a:solidFill>
              <a:cs typeface="Adobe Devanagari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dobe Devanagari" pitchFamily="18" charset="0"/>
              </a:rPr>
              <a:t>Como se imaginará, la restante información es confidencial.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dobe Devanagari" pitchFamily="18" charset="0"/>
              </a:rPr>
              <a:t>Por eso, lo invitamos a que nos contacte y personalmente continuaremos explicándole sobre nuestra franquicia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altLang="es-AR" sz="2000" b="1" dirty="0">
                <a:solidFill>
                  <a:srgbClr val="FF99CC"/>
                </a:solidFill>
                <a:cs typeface="Adobe Devanagari" pitchFamily="18" charset="0"/>
              </a:rPr>
              <a:t>ESTACIÓN CHIC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AR" altLang="es-AR" sz="2000" b="1" dirty="0">
              <a:solidFill>
                <a:schemeClr val="accent4">
                  <a:lumMod val="60000"/>
                  <a:lumOff val="40000"/>
                </a:schemeClr>
              </a:solidFill>
              <a:cs typeface="Adobe Devanagari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AR" altLang="es-AR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Devanagari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dobe Devanagari" pitchFamily="18" charset="0"/>
              </a:rPr>
              <a:t>Lo invitamos a contactarse con nosotros </a:t>
            </a:r>
            <a:r>
              <a:rPr lang="es-ES" sz="2000" dirty="0">
                <a:solidFill>
                  <a:srgbClr val="FF99CC"/>
                </a:solidFill>
                <a:cs typeface="Adobe Devanagari" pitchFamily="18" charset="0"/>
              </a:rPr>
              <a:t>estacionchic@gmail.com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solidFill>
                  <a:srgbClr val="FF99CC"/>
                </a:solidFill>
                <a:cs typeface="Adobe Devanagari" pitchFamily="18" charset="0"/>
              </a:rPr>
              <a:t>www.estacionchic.com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FF99CC"/>
              </a:solidFill>
              <a:cs typeface="Adobe Devanagari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FF99CC"/>
              </a:solidFill>
              <a:cs typeface="Adobe Devanagari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dobe Devanagari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dobe Devanagari" pitchFamily="18" charset="0"/>
              </a:rPr>
              <a:t>¡Esperamos su contacto! 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30 Rectángulo"/>
          <p:cNvSpPr/>
          <p:nvPr/>
        </p:nvSpPr>
        <p:spPr>
          <a:xfrm>
            <a:off x="8286374" y="5692866"/>
            <a:ext cx="41044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AR" dirty="0">
                <a:solidFill>
                  <a:srgbClr val="FFCC00"/>
                </a:solidFill>
                <a:cs typeface="Adobe Devanagari" pitchFamily="18" charset="0"/>
              </a:rPr>
              <a:t>DR. JORGE BLIMAN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cs typeface="Adobe Devanagari" pitchFamily="18" charset="0"/>
              </a:rPr>
              <a:t>bliman@franquiciaweb.com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AR" dirty="0">
                <a:solidFill>
                  <a:srgbClr val="FFCC00"/>
                </a:solidFill>
                <a:cs typeface="Adobe Devanagari" pitchFamily="18" charset="0"/>
              </a:rPr>
              <a:t>+ 54 9 11 15 62873655</a:t>
            </a:r>
          </a:p>
        </p:txBody>
      </p:sp>
      <p:sp>
        <p:nvSpPr>
          <p:cNvPr id="14" name="31 Rectángulo"/>
          <p:cNvSpPr/>
          <p:nvPr/>
        </p:nvSpPr>
        <p:spPr>
          <a:xfrm>
            <a:off x="8211533" y="2894765"/>
            <a:ext cx="41044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AR" dirty="0">
                <a:solidFill>
                  <a:srgbClr val="FFCC00"/>
                </a:solidFill>
                <a:cs typeface="Adobe Devanagari" pitchFamily="18" charset="0"/>
              </a:rPr>
              <a:t>LIC. NICOLAS SURACI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cs typeface="Adobe Devanagari" pitchFamily="18" charset="0"/>
                <a:hlinkClick r:id="rId4"/>
              </a:rPr>
              <a:t>nicolas@suraci.com.ar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cs typeface="Adobe Devanagari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AR" dirty="0">
                <a:solidFill>
                  <a:srgbClr val="FFCC00"/>
                </a:solidFill>
                <a:cs typeface="Adobe Devanagari" pitchFamily="18" charset="0"/>
              </a:rPr>
              <a:t>+ 54 261 5398070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646553" y="606582"/>
            <a:ext cx="3238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dobe Devanagari" pitchFamily="18" charset="0"/>
              </a:rPr>
              <a:t>¡Representantes comerciales de franquicias!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84054" y="2612571"/>
            <a:ext cx="404360" cy="4245429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99CC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68107" y="3628571"/>
            <a:ext cx="404360" cy="3243942"/>
          </a:xfrm>
          <a:prstGeom prst="rect">
            <a:avLst/>
          </a:prstGeom>
          <a:solidFill>
            <a:srgbClr val="ACD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99CC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8080737" y="0"/>
            <a:ext cx="285330" cy="6872513"/>
          </a:xfrm>
          <a:prstGeom prst="rect">
            <a:avLst/>
          </a:prstGeom>
          <a:solidFill>
            <a:srgbClr val="ACD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4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6933048" y="2572993"/>
            <a:ext cx="46153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BIENVENIDOS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631371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/>
        </p:nvSpPr>
        <p:spPr>
          <a:xfrm>
            <a:off x="474061" y="1329194"/>
            <a:ext cx="5365591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000" b="1" dirty="0">
                <a:solidFill>
                  <a:schemeClr val="bg1"/>
                </a:solidFill>
              </a:rPr>
              <a:t>Queremos que conozcan nuestra propuesta de negocio y el sistema de franquicia que</a:t>
            </a:r>
          </a:p>
          <a:p>
            <a:pPr>
              <a:lnSpc>
                <a:spcPct val="150000"/>
              </a:lnSpc>
            </a:pPr>
            <a:r>
              <a:rPr lang="es-AR" sz="2000" b="1" dirty="0">
                <a:solidFill>
                  <a:schemeClr val="bg1"/>
                </a:solidFill>
              </a:rPr>
              <a:t>hemos desarrollado en forma conjunta con las consultoras SURACI, Evolución de empresas y BLIMAN Franquicias. Esperamos mediante la presente hacerles llegar en detalle todas las características del negocio, además de que pueden siempre hacernos llegar sus inquietudes y ponerse en contacto con nosotros.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941" y="5107183"/>
            <a:ext cx="2317059" cy="155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2063" y="5348515"/>
            <a:ext cx="1957337" cy="1313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2312" y="5472724"/>
            <a:ext cx="1772195" cy="1188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3059" y="5669713"/>
            <a:ext cx="1478570" cy="99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40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555764" y="0"/>
            <a:ext cx="5188655" cy="2364378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3" y="1753324"/>
            <a:ext cx="3541483" cy="35442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4421" y="1753323"/>
            <a:ext cx="3454399" cy="354451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054358" y="3113127"/>
            <a:ext cx="4191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 dirty="0">
                <a:solidFill>
                  <a:srgbClr val="FF99CC"/>
                </a:solidFill>
              </a:rPr>
              <a:t>QUI</a:t>
            </a:r>
            <a:r>
              <a:rPr lang="es-ES" sz="4400" b="1" dirty="0">
                <a:solidFill>
                  <a:srgbClr val="FF99CC"/>
                </a:solidFill>
              </a:rPr>
              <a:t>É</a:t>
            </a:r>
            <a:r>
              <a:rPr lang="es-AR" sz="4400" b="1" dirty="0">
                <a:solidFill>
                  <a:srgbClr val="FF99CC"/>
                </a:solidFill>
              </a:rPr>
              <a:t>NES SOMOS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713418" y="645327"/>
            <a:ext cx="48733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200" i="1" dirty="0">
                <a:solidFill>
                  <a:schemeClr val="bg1"/>
                </a:solidFill>
              </a:rPr>
              <a:t>Brindamos alegría, decoramos espacios y  creamos momentos únicos a través de objetos de uso cotidiano.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555764" y="4493623"/>
            <a:ext cx="5188655" cy="2364378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3828332" y="4767871"/>
            <a:ext cx="46435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400" b="1" dirty="0">
                <a:solidFill>
                  <a:schemeClr val="bg1"/>
                </a:solidFill>
              </a:rPr>
              <a:t>Nacimos en 2016 en la ciudad de San Juan. Nuestro Equipo esta formado por profesionales del sector de diseño y del campo empresarial. Nuestro público es muy amplio gracias a nuestra gran variedad de productos.</a:t>
            </a:r>
          </a:p>
          <a:p>
            <a:pPr algn="ctr"/>
            <a:r>
              <a:rPr lang="es-AR" sz="1400" b="1" dirty="0">
                <a:solidFill>
                  <a:schemeClr val="bg1"/>
                </a:solidFill>
              </a:rPr>
              <a:t>Buscamos los objetos más innovadores del mercado, para estar siempre con una propuesta novedosa y atractiva para nuestros clientes. Contamos con productos de diseños propios y exclusivos.</a:t>
            </a:r>
          </a:p>
        </p:txBody>
      </p:sp>
    </p:spTree>
    <p:extLst>
      <p:ext uri="{BB962C8B-B14F-4D97-AF65-F5344CB8AC3E}">
        <p14:creationId xmlns:p14="http://schemas.microsoft.com/office/powerpoint/2010/main" val="263370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6104844" y="5008563"/>
            <a:ext cx="6087158" cy="14431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9930" y="4040335"/>
            <a:ext cx="1292439" cy="1035464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6618512" y="5112687"/>
            <a:ext cx="7953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sz="1600" b="1" dirty="0">
                <a:solidFill>
                  <a:schemeClr val="bg1"/>
                </a:solidFill>
              </a:rPr>
              <a:t>Expandir nuestra empresa a nivel nacional e internacional, </a:t>
            </a:r>
          </a:p>
          <a:p>
            <a:pPr>
              <a:lnSpc>
                <a:spcPct val="150000"/>
              </a:lnSpc>
            </a:pPr>
            <a:r>
              <a:rPr lang="es-AR" sz="1600" b="1" dirty="0">
                <a:solidFill>
                  <a:schemeClr val="bg1"/>
                </a:solidFill>
              </a:rPr>
              <a:t>posicionándonos como la marca referente del sector de</a:t>
            </a:r>
          </a:p>
          <a:p>
            <a:pPr>
              <a:lnSpc>
                <a:spcPct val="150000"/>
              </a:lnSpc>
            </a:pPr>
            <a:r>
              <a:rPr lang="es-AR" sz="1600" b="1" dirty="0">
                <a:solidFill>
                  <a:schemeClr val="bg1"/>
                </a:solidFill>
              </a:rPr>
              <a:t>objetos de diseño.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9170125" y="4219589"/>
            <a:ext cx="1996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altLang="es-AR" sz="3600" dirty="0">
                <a:solidFill>
                  <a:srgbClr val="FFCC00"/>
                </a:solidFill>
                <a:cs typeface="Adobe Devanagari" pitchFamily="18" charset="0"/>
              </a:rPr>
              <a:t>VISIÓN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104842" y="1558339"/>
            <a:ext cx="6087159" cy="22074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8" name="Grupo 17"/>
          <p:cNvGrpSpPr/>
          <p:nvPr/>
        </p:nvGrpSpPr>
        <p:grpSpPr>
          <a:xfrm>
            <a:off x="6364221" y="409796"/>
            <a:ext cx="1018214" cy="1082958"/>
            <a:chOff x="39734" y="779197"/>
            <a:chExt cx="1669144" cy="1775277"/>
          </a:xfrm>
        </p:grpSpPr>
        <p:sp>
          <p:nvSpPr>
            <p:cNvPr id="19" name="Elipse 18"/>
            <p:cNvSpPr/>
            <p:nvPr/>
          </p:nvSpPr>
          <p:spPr>
            <a:xfrm>
              <a:off x="90534" y="883063"/>
              <a:ext cx="1567543" cy="1567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34" y="779197"/>
              <a:ext cx="1669144" cy="1775277"/>
            </a:xfrm>
            <a:prstGeom prst="rect">
              <a:avLst/>
            </a:prstGeom>
          </p:spPr>
        </p:pic>
      </p:grpSp>
      <p:sp>
        <p:nvSpPr>
          <p:cNvPr id="21" name="Rectángulo 20"/>
          <p:cNvSpPr/>
          <p:nvPr/>
        </p:nvSpPr>
        <p:spPr>
          <a:xfrm>
            <a:off x="6496200" y="1687130"/>
            <a:ext cx="96998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sz="1600" b="1" dirty="0">
                <a:solidFill>
                  <a:schemeClr val="bg1"/>
                </a:solidFill>
              </a:rPr>
              <a:t>Brindar una gran variedad de objetos de uso cotidiano con </a:t>
            </a:r>
          </a:p>
          <a:p>
            <a:pPr>
              <a:lnSpc>
                <a:spcPct val="150000"/>
              </a:lnSpc>
            </a:pPr>
            <a:r>
              <a:rPr lang="es-AR" sz="1600" b="1" dirty="0">
                <a:solidFill>
                  <a:schemeClr val="bg1"/>
                </a:solidFill>
              </a:rPr>
              <a:t>diseños creativos, originales y de última tendencia a un amplio </a:t>
            </a:r>
          </a:p>
          <a:p>
            <a:pPr>
              <a:lnSpc>
                <a:spcPct val="150000"/>
              </a:lnSpc>
            </a:pPr>
            <a:r>
              <a:rPr lang="es-AR" sz="1600" b="1" dirty="0">
                <a:solidFill>
                  <a:schemeClr val="bg1"/>
                </a:solidFill>
              </a:rPr>
              <a:t>y diverso público, logrando generar alegría en la experiencia de</a:t>
            </a:r>
          </a:p>
          <a:p>
            <a:pPr>
              <a:lnSpc>
                <a:spcPct val="150000"/>
              </a:lnSpc>
            </a:pPr>
            <a:r>
              <a:rPr lang="es-AR" sz="1600" b="1" dirty="0">
                <a:solidFill>
                  <a:schemeClr val="bg1"/>
                </a:solidFill>
              </a:rPr>
              <a:t> compra, tanto por los productos divertidos que ofrecemos </a:t>
            </a:r>
          </a:p>
          <a:p>
            <a:pPr>
              <a:lnSpc>
                <a:spcPct val="150000"/>
              </a:lnSpc>
            </a:pPr>
            <a:r>
              <a:rPr lang="es-AR" sz="1600" b="1" dirty="0">
                <a:solidFill>
                  <a:schemeClr val="bg1"/>
                </a:solidFill>
              </a:rPr>
              <a:t>como por la cálida atención.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7440318" y="654378"/>
            <a:ext cx="1996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altLang="es-AR" sz="3600" dirty="0">
                <a:solidFill>
                  <a:srgbClr val="FFCC00"/>
                </a:solidFill>
                <a:cs typeface="Adobe Devanagari" pitchFamily="18" charset="0"/>
              </a:rPr>
              <a:t>MISIÓN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402" y="-1179119"/>
            <a:ext cx="6863914" cy="77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2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/>
          <p:cNvSpPr/>
          <p:nvPr/>
        </p:nvSpPr>
        <p:spPr>
          <a:xfrm>
            <a:off x="0" y="0"/>
            <a:ext cx="12192000" cy="16589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ACD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4716527" y="2150212"/>
            <a:ext cx="189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Franquiciante</a:t>
            </a:r>
            <a:endParaRPr lang="es-A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56362" y="3761391"/>
            <a:ext cx="278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Relación contractual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844984" y="5372570"/>
            <a:ext cx="1802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Franquiciado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033794" y="5834235"/>
            <a:ext cx="12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/>
              <a:t>(operación diaria)</a:t>
            </a:r>
          </a:p>
        </p:txBody>
      </p:sp>
      <p:cxnSp>
        <p:nvCxnSpPr>
          <p:cNvPr id="9" name="Conector recto de flecha 8"/>
          <p:cNvCxnSpPr/>
          <p:nvPr/>
        </p:nvCxnSpPr>
        <p:spPr>
          <a:xfrm flipH="1">
            <a:off x="5725841" y="4367072"/>
            <a:ext cx="1" cy="861482"/>
          </a:xfrm>
          <a:prstGeom prst="straightConnector1">
            <a:avLst/>
          </a:prstGeom>
          <a:ln w="38100">
            <a:solidFill>
              <a:srgbClr val="ACD6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5725841" y="2845122"/>
            <a:ext cx="1" cy="793974"/>
          </a:xfrm>
          <a:prstGeom prst="straightConnector1">
            <a:avLst/>
          </a:prstGeom>
          <a:ln w="38100">
            <a:solidFill>
              <a:srgbClr val="ACD6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751869" y="3002671"/>
            <a:ext cx="216024" cy="21341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/>
          <p:cNvSpPr txBox="1"/>
          <p:nvPr/>
        </p:nvSpPr>
        <p:spPr>
          <a:xfrm>
            <a:off x="975787" y="2912026"/>
            <a:ext cx="775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Marca</a:t>
            </a:r>
          </a:p>
        </p:txBody>
      </p:sp>
      <p:sp>
        <p:nvSpPr>
          <p:cNvPr id="13" name="Elipse 12"/>
          <p:cNvSpPr/>
          <p:nvPr/>
        </p:nvSpPr>
        <p:spPr>
          <a:xfrm>
            <a:off x="759763" y="3373529"/>
            <a:ext cx="216024" cy="213410"/>
          </a:xfrm>
          <a:prstGeom prst="ellipse">
            <a:avLst/>
          </a:prstGeom>
          <a:solidFill>
            <a:srgbClr val="ACD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uadroTexto 13"/>
          <p:cNvSpPr txBox="1"/>
          <p:nvPr/>
        </p:nvSpPr>
        <p:spPr>
          <a:xfrm>
            <a:off x="983681" y="3282884"/>
            <a:ext cx="198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Producto o servicio</a:t>
            </a:r>
          </a:p>
        </p:txBody>
      </p:sp>
      <p:sp>
        <p:nvSpPr>
          <p:cNvPr id="15" name="Elipse 14"/>
          <p:cNvSpPr/>
          <p:nvPr/>
        </p:nvSpPr>
        <p:spPr>
          <a:xfrm>
            <a:off x="759763" y="3770132"/>
            <a:ext cx="216024" cy="21341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CuadroTexto 15"/>
          <p:cNvSpPr txBox="1"/>
          <p:nvPr/>
        </p:nvSpPr>
        <p:spPr>
          <a:xfrm>
            <a:off x="983681" y="3679487"/>
            <a:ext cx="116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/>
              <a:t>Know</a:t>
            </a:r>
            <a:r>
              <a:rPr lang="es-AR" dirty="0"/>
              <a:t> </a:t>
            </a:r>
            <a:r>
              <a:rPr lang="es-AR" dirty="0" err="1"/>
              <a:t>how</a:t>
            </a:r>
            <a:endParaRPr lang="es-AR" dirty="0"/>
          </a:p>
        </p:txBody>
      </p:sp>
      <p:sp>
        <p:nvSpPr>
          <p:cNvPr id="17" name="Elipse 16"/>
          <p:cNvSpPr/>
          <p:nvPr/>
        </p:nvSpPr>
        <p:spPr>
          <a:xfrm>
            <a:off x="762654" y="4161530"/>
            <a:ext cx="216024" cy="213410"/>
          </a:xfrm>
          <a:prstGeom prst="ellipse">
            <a:avLst/>
          </a:prstGeom>
          <a:solidFill>
            <a:srgbClr val="ACD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CuadroTexto 17"/>
          <p:cNvSpPr txBox="1"/>
          <p:nvPr/>
        </p:nvSpPr>
        <p:spPr>
          <a:xfrm>
            <a:off x="986572" y="4070885"/>
            <a:ext cx="185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Acompañamiento</a:t>
            </a:r>
          </a:p>
        </p:txBody>
      </p:sp>
      <p:sp>
        <p:nvSpPr>
          <p:cNvPr id="19" name="Elipse 18"/>
          <p:cNvSpPr/>
          <p:nvPr/>
        </p:nvSpPr>
        <p:spPr>
          <a:xfrm>
            <a:off x="1460637" y="4543192"/>
            <a:ext cx="155328" cy="153448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Elipse 19"/>
          <p:cNvSpPr/>
          <p:nvPr/>
        </p:nvSpPr>
        <p:spPr>
          <a:xfrm>
            <a:off x="1460637" y="4858886"/>
            <a:ext cx="155328" cy="153448"/>
          </a:xfrm>
          <a:prstGeom prst="ellipse">
            <a:avLst/>
          </a:prstGeom>
          <a:solidFill>
            <a:srgbClr val="ACD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CuadroTexto 20"/>
          <p:cNvSpPr txBox="1"/>
          <p:nvPr/>
        </p:nvSpPr>
        <p:spPr>
          <a:xfrm>
            <a:off x="1708392" y="442214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Inicial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710225" y="4748623"/>
            <a:ext cx="103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Continua</a:t>
            </a:r>
          </a:p>
        </p:txBody>
      </p:sp>
      <p:sp>
        <p:nvSpPr>
          <p:cNvPr id="23" name="Elipse 22"/>
          <p:cNvSpPr/>
          <p:nvPr/>
        </p:nvSpPr>
        <p:spPr>
          <a:xfrm>
            <a:off x="8609464" y="3029602"/>
            <a:ext cx="216024" cy="21341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Elipse 24"/>
          <p:cNvSpPr/>
          <p:nvPr/>
        </p:nvSpPr>
        <p:spPr>
          <a:xfrm>
            <a:off x="8617358" y="3400460"/>
            <a:ext cx="216024" cy="213410"/>
          </a:xfrm>
          <a:prstGeom prst="ellipse">
            <a:avLst/>
          </a:prstGeom>
          <a:solidFill>
            <a:srgbClr val="ACD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CuadroTexto 25"/>
          <p:cNvSpPr txBox="1"/>
          <p:nvPr/>
        </p:nvSpPr>
        <p:spPr>
          <a:xfrm>
            <a:off x="8841276" y="3309815"/>
            <a:ext cx="163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Inversión Inicial</a:t>
            </a:r>
          </a:p>
        </p:txBody>
      </p:sp>
      <p:sp>
        <p:nvSpPr>
          <p:cNvPr id="27" name="Elipse 26"/>
          <p:cNvSpPr/>
          <p:nvPr/>
        </p:nvSpPr>
        <p:spPr>
          <a:xfrm>
            <a:off x="8617358" y="3797063"/>
            <a:ext cx="216024" cy="21341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CuadroTexto 27"/>
          <p:cNvSpPr txBox="1"/>
          <p:nvPr/>
        </p:nvSpPr>
        <p:spPr>
          <a:xfrm>
            <a:off x="8841276" y="3706418"/>
            <a:ext cx="94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Regalías</a:t>
            </a:r>
          </a:p>
        </p:txBody>
      </p:sp>
      <p:sp>
        <p:nvSpPr>
          <p:cNvPr id="29" name="Elipse 28"/>
          <p:cNvSpPr/>
          <p:nvPr/>
        </p:nvSpPr>
        <p:spPr>
          <a:xfrm>
            <a:off x="8620249" y="4188461"/>
            <a:ext cx="216024" cy="213410"/>
          </a:xfrm>
          <a:prstGeom prst="ellipse">
            <a:avLst/>
          </a:prstGeom>
          <a:solidFill>
            <a:srgbClr val="ACD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CuadroTexto 29"/>
          <p:cNvSpPr txBox="1"/>
          <p:nvPr/>
        </p:nvSpPr>
        <p:spPr>
          <a:xfrm>
            <a:off x="8844167" y="4097816"/>
            <a:ext cx="209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Fondo de Publicidad</a:t>
            </a:r>
          </a:p>
        </p:txBody>
      </p:sp>
      <p:sp>
        <p:nvSpPr>
          <p:cNvPr id="31" name="Elipse 30"/>
          <p:cNvSpPr/>
          <p:nvPr/>
        </p:nvSpPr>
        <p:spPr>
          <a:xfrm>
            <a:off x="8620865" y="4602619"/>
            <a:ext cx="216024" cy="21341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/>
          <p:cNvSpPr txBox="1"/>
          <p:nvPr/>
        </p:nvSpPr>
        <p:spPr>
          <a:xfrm>
            <a:off x="8844783" y="4511974"/>
            <a:ext cx="186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Capital de Trabajo</a:t>
            </a:r>
          </a:p>
        </p:txBody>
      </p:sp>
      <p:sp>
        <p:nvSpPr>
          <p:cNvPr id="33" name="Elipse 32"/>
          <p:cNvSpPr/>
          <p:nvPr/>
        </p:nvSpPr>
        <p:spPr>
          <a:xfrm>
            <a:off x="8623756" y="4994017"/>
            <a:ext cx="216024" cy="213410"/>
          </a:xfrm>
          <a:prstGeom prst="ellipse">
            <a:avLst/>
          </a:prstGeom>
          <a:solidFill>
            <a:srgbClr val="ACD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416" y="2375962"/>
            <a:ext cx="1865082" cy="357267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687309" y="2261563"/>
            <a:ext cx="1865082" cy="357267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16" y="5456564"/>
            <a:ext cx="1097421" cy="1210433"/>
          </a:xfrm>
          <a:prstGeom prst="rect">
            <a:avLst/>
          </a:prstGeom>
        </p:spPr>
      </p:pic>
      <p:sp>
        <p:nvSpPr>
          <p:cNvPr id="39" name="CuadroTexto 38"/>
          <p:cNvSpPr txBox="1"/>
          <p:nvPr/>
        </p:nvSpPr>
        <p:spPr>
          <a:xfrm>
            <a:off x="1883386" y="599766"/>
            <a:ext cx="839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</a:rPr>
              <a:t>ESQUEMA DE FUNCIONAMIENTO DE LAS FRANQUICIAS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8848144" y="2968874"/>
            <a:ext cx="327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Cuota Inicial/derecho de entrada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8862436" y="4933289"/>
            <a:ext cx="18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Costos operativos</a:t>
            </a:r>
          </a:p>
        </p:txBody>
      </p:sp>
    </p:spTree>
    <p:extLst>
      <p:ext uri="{BB962C8B-B14F-4D97-AF65-F5344CB8AC3E}">
        <p14:creationId xmlns:p14="http://schemas.microsoft.com/office/powerpoint/2010/main" val="195294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887" y="3193145"/>
            <a:ext cx="3272484" cy="4628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621642" y="1492154"/>
            <a:ext cx="37494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 QUE INCLUYE NUESTRA FRANQUICIA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223661" y="0"/>
            <a:ext cx="1001486" cy="68580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4437306" y="6821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6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431203" y="292116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6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431203" y="516016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6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519775" y="959170"/>
            <a:ext cx="66329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>
                <a:solidFill>
                  <a:srgbClr val="FF99CC"/>
                </a:solidFill>
              </a:rPr>
              <a:t>FEE INICIAL: 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Derecho a uso de marca y exclusividad de territorio </a:t>
            </a:r>
          </a:p>
          <a:p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delimitada según zona durante los 4 años. Prioridad para la </a:t>
            </a:r>
          </a:p>
          <a:p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apertura en nuevas plazas, imagen institucional, soporte y </a:t>
            </a:r>
          </a:p>
          <a:p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acompañamiento en el </a:t>
            </a:r>
            <a:r>
              <a:rPr lang="es-A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start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up del punto de venta y manuales de </a:t>
            </a:r>
          </a:p>
          <a:p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Franquicia.</a:t>
            </a:r>
            <a:endParaRPr lang="es-A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519775" y="3198165"/>
            <a:ext cx="6483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>
                <a:solidFill>
                  <a:srgbClr val="FF99CC"/>
                </a:solidFill>
              </a:rPr>
              <a:t>REGALÍAS MENSUALES: 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Supervisión periódica del punto de</a:t>
            </a:r>
          </a:p>
          <a:p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venta para dar soporte, entrenamiento y acompañamiento a el </a:t>
            </a:r>
          </a:p>
          <a:p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franquiciado</a:t>
            </a:r>
            <a:endParaRPr lang="es-A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519775" y="5437160"/>
            <a:ext cx="66432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>
                <a:solidFill>
                  <a:srgbClr val="FF99CC"/>
                </a:solidFill>
              </a:rPr>
              <a:t>CANON DE PUBLICIDAD: 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fondo de marketing y publicidad </a:t>
            </a:r>
          </a:p>
          <a:p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incluye un plan estratégico de la marca a través de una agencia </a:t>
            </a:r>
          </a:p>
          <a:p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publicidad para toda la red.</a:t>
            </a:r>
          </a:p>
        </p:txBody>
      </p:sp>
    </p:spTree>
    <p:extLst>
      <p:ext uri="{BB962C8B-B14F-4D97-AF65-F5344CB8AC3E}">
        <p14:creationId xmlns:p14="http://schemas.microsoft.com/office/powerpoint/2010/main" val="101486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ángulo 72"/>
          <p:cNvSpPr/>
          <p:nvPr/>
        </p:nvSpPr>
        <p:spPr>
          <a:xfrm>
            <a:off x="7095539" y="0"/>
            <a:ext cx="5096461" cy="68580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6499" y="2781412"/>
            <a:ext cx="3857625" cy="3831772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 flipH="1" flipV="1">
            <a:off x="3954824" y="2505753"/>
            <a:ext cx="2852354" cy="1614998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3694688" y="2249171"/>
            <a:ext cx="360040" cy="36004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99CC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4031247" y="3552973"/>
            <a:ext cx="2716077" cy="755705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3801689" y="3318013"/>
            <a:ext cx="360040" cy="36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" name="Conector recto 12"/>
          <p:cNvCxnSpPr/>
          <p:nvPr/>
        </p:nvCxnSpPr>
        <p:spPr>
          <a:xfrm flipH="1" flipV="1">
            <a:off x="4758175" y="820623"/>
            <a:ext cx="2172981" cy="286257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4631185" y="1855036"/>
            <a:ext cx="2229003" cy="2058692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4365367" y="1566376"/>
            <a:ext cx="360040" cy="36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Elipse 15"/>
          <p:cNvSpPr/>
          <p:nvPr/>
        </p:nvSpPr>
        <p:spPr>
          <a:xfrm>
            <a:off x="4484046" y="564419"/>
            <a:ext cx="360040" cy="36004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99CC"/>
              </a:solidFill>
            </a:endParaRPr>
          </a:p>
        </p:txBody>
      </p:sp>
      <p:cxnSp>
        <p:nvCxnSpPr>
          <p:cNvPr id="27" name="Conector recto 26"/>
          <p:cNvCxnSpPr/>
          <p:nvPr/>
        </p:nvCxnSpPr>
        <p:spPr>
          <a:xfrm flipH="1" flipV="1">
            <a:off x="3587304" y="4490036"/>
            <a:ext cx="3200283" cy="16498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29"/>
          <p:cNvSpPr/>
          <p:nvPr/>
        </p:nvSpPr>
        <p:spPr>
          <a:xfrm>
            <a:off x="3302273" y="4310016"/>
            <a:ext cx="360040" cy="36004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99CC"/>
              </a:solidFill>
            </a:endParaRPr>
          </a:p>
        </p:txBody>
      </p:sp>
      <p:cxnSp>
        <p:nvCxnSpPr>
          <p:cNvPr id="31" name="Conector recto 30"/>
          <p:cNvCxnSpPr>
            <a:stCxn id="34" idx="6"/>
          </p:cNvCxnSpPr>
          <p:nvPr/>
        </p:nvCxnSpPr>
        <p:spPr>
          <a:xfrm flipV="1">
            <a:off x="4324050" y="4721004"/>
            <a:ext cx="2422220" cy="519856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e 33"/>
          <p:cNvSpPr/>
          <p:nvPr/>
        </p:nvSpPr>
        <p:spPr>
          <a:xfrm>
            <a:off x="3964010" y="5060840"/>
            <a:ext cx="360040" cy="36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5" name="Conector recto 34"/>
          <p:cNvCxnSpPr/>
          <p:nvPr/>
        </p:nvCxnSpPr>
        <p:spPr>
          <a:xfrm flipH="1">
            <a:off x="4160377" y="4874481"/>
            <a:ext cx="2726291" cy="1319539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ipse 37"/>
          <p:cNvSpPr/>
          <p:nvPr/>
        </p:nvSpPr>
        <p:spPr>
          <a:xfrm>
            <a:off x="3894348" y="6014000"/>
            <a:ext cx="360040" cy="36004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99CC"/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7255151" y="1371447"/>
            <a:ext cx="4908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>
                <a:solidFill>
                  <a:schemeClr val="bg1"/>
                </a:solidFill>
              </a:rPr>
              <a:t>PERFIL DE FRANQUICIADO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2695280" y="498585"/>
            <a:ext cx="17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Valores positivos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2086385" y="1408129"/>
            <a:ext cx="220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Visión de crecimiento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1200849" y="2190078"/>
            <a:ext cx="243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Pasión por lo que hacen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827610" y="3280487"/>
            <a:ext cx="291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Preferencia por la innovación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1110791" y="4321868"/>
            <a:ext cx="2104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Creatividad y Diseño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1051107" y="5167995"/>
            <a:ext cx="28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Activa dedicación al negocio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1432702" y="6072798"/>
            <a:ext cx="24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Constancia en el trabajo</a:t>
            </a:r>
          </a:p>
        </p:txBody>
      </p:sp>
    </p:spTree>
    <p:extLst>
      <p:ext uri="{BB962C8B-B14F-4D97-AF65-F5344CB8AC3E}">
        <p14:creationId xmlns:p14="http://schemas.microsoft.com/office/powerpoint/2010/main" val="377248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32956" y="353623"/>
            <a:ext cx="8972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 QUE DEBE HACER UN FRANQUICIADO</a:t>
            </a:r>
          </a:p>
        </p:txBody>
      </p:sp>
      <p:sp>
        <p:nvSpPr>
          <p:cNvPr id="8" name="Elipse 7"/>
          <p:cNvSpPr/>
          <p:nvPr/>
        </p:nvSpPr>
        <p:spPr>
          <a:xfrm>
            <a:off x="638629" y="2815771"/>
            <a:ext cx="1190171" cy="1190171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/>
          <p:cNvSpPr/>
          <p:nvPr/>
        </p:nvSpPr>
        <p:spPr>
          <a:xfrm>
            <a:off x="2452917" y="5823856"/>
            <a:ext cx="892629" cy="8926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/>
          <p:cNvSpPr/>
          <p:nvPr/>
        </p:nvSpPr>
        <p:spPr>
          <a:xfrm>
            <a:off x="3730173" y="2069566"/>
            <a:ext cx="696686" cy="696686"/>
          </a:xfrm>
          <a:prstGeom prst="ellipse">
            <a:avLst/>
          </a:prstGeom>
          <a:solidFill>
            <a:srgbClr val="ACD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" name="Conector recto 11"/>
          <p:cNvCxnSpPr>
            <a:stCxn id="8" idx="4"/>
          </p:cNvCxnSpPr>
          <p:nvPr/>
        </p:nvCxnSpPr>
        <p:spPr>
          <a:xfrm flipH="1">
            <a:off x="1233714" y="4005942"/>
            <a:ext cx="1" cy="1252642"/>
          </a:xfrm>
          <a:prstGeom prst="line">
            <a:avLst/>
          </a:prstGeom>
          <a:ln w="38100">
            <a:solidFill>
              <a:srgbClr val="ACD6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2884717" y="3820481"/>
            <a:ext cx="14514" cy="2032001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4071260" y="2740447"/>
            <a:ext cx="0" cy="1425156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87085" y="5381954"/>
            <a:ext cx="2322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Búsqueda de local comercial el cual es elegido junto con el </a:t>
            </a:r>
            <a:r>
              <a:rPr lang="es-A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franquiciante</a:t>
            </a:r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328773" y="4230326"/>
            <a:ext cx="15312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Llevar a cabo las adecuaciones de local.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797776" y="4338124"/>
            <a:ext cx="20347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Realizar la compra de mobiliarios y equipamiento.</a:t>
            </a:r>
          </a:p>
        </p:txBody>
      </p:sp>
      <p:sp>
        <p:nvSpPr>
          <p:cNvPr id="20" name="Elipse 19"/>
          <p:cNvSpPr/>
          <p:nvPr/>
        </p:nvSpPr>
        <p:spPr>
          <a:xfrm>
            <a:off x="4812846" y="5136099"/>
            <a:ext cx="1190171" cy="1190171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1" name="Conector recto 20"/>
          <p:cNvCxnSpPr/>
          <p:nvPr/>
        </p:nvCxnSpPr>
        <p:spPr>
          <a:xfrm>
            <a:off x="5399758" y="3453025"/>
            <a:ext cx="8174" cy="1665712"/>
          </a:xfrm>
          <a:prstGeom prst="line">
            <a:avLst/>
          </a:prstGeom>
          <a:ln w="38100">
            <a:solidFill>
              <a:srgbClr val="ACD6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4692433" y="2835012"/>
            <a:ext cx="1400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Comprar el stock inicial.</a:t>
            </a:r>
          </a:p>
        </p:txBody>
      </p:sp>
      <p:sp>
        <p:nvSpPr>
          <p:cNvPr id="24" name="Elipse 23"/>
          <p:cNvSpPr/>
          <p:nvPr/>
        </p:nvSpPr>
        <p:spPr>
          <a:xfrm>
            <a:off x="6325972" y="1428038"/>
            <a:ext cx="892629" cy="8926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5" name="Conector recto 24"/>
          <p:cNvCxnSpPr/>
          <p:nvPr/>
        </p:nvCxnSpPr>
        <p:spPr>
          <a:xfrm>
            <a:off x="6757772" y="2283984"/>
            <a:ext cx="14514" cy="2032001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2047656" y="2589245"/>
            <a:ext cx="16886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Realizar los trámites tributarios y de habilitación comercial correspondiente.</a:t>
            </a:r>
          </a:p>
        </p:txBody>
      </p:sp>
      <p:sp>
        <p:nvSpPr>
          <p:cNvPr id="27" name="Elipse 26"/>
          <p:cNvSpPr/>
          <p:nvPr/>
        </p:nvSpPr>
        <p:spPr>
          <a:xfrm>
            <a:off x="7927533" y="5629584"/>
            <a:ext cx="696686" cy="696686"/>
          </a:xfrm>
          <a:prstGeom prst="ellipse">
            <a:avLst/>
          </a:prstGeom>
          <a:solidFill>
            <a:srgbClr val="ACD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8" name="Conector recto 27"/>
          <p:cNvCxnSpPr/>
          <p:nvPr/>
        </p:nvCxnSpPr>
        <p:spPr>
          <a:xfrm>
            <a:off x="8268620" y="4210410"/>
            <a:ext cx="0" cy="1425156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7109574" y="2740447"/>
            <a:ext cx="2271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 ayuda del </a:t>
            </a:r>
            <a:r>
              <a:rPr lang="es-A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franquiciante</a:t>
            </a:r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 el reclutamiento, contratar al personal necesario para la apertura y cumplir con la planificación de la misma.</a:t>
            </a:r>
          </a:p>
        </p:txBody>
      </p:sp>
      <p:sp>
        <p:nvSpPr>
          <p:cNvPr id="31" name="Elipse 30"/>
          <p:cNvSpPr/>
          <p:nvPr/>
        </p:nvSpPr>
        <p:spPr>
          <a:xfrm>
            <a:off x="9075745" y="381041"/>
            <a:ext cx="1190171" cy="1190171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2" name="Conector recto 31"/>
          <p:cNvCxnSpPr>
            <a:stCxn id="31" idx="4"/>
          </p:cNvCxnSpPr>
          <p:nvPr/>
        </p:nvCxnSpPr>
        <p:spPr>
          <a:xfrm>
            <a:off x="9670831" y="1571212"/>
            <a:ext cx="18803" cy="3061051"/>
          </a:xfrm>
          <a:prstGeom prst="line">
            <a:avLst/>
          </a:prstGeom>
          <a:ln w="38100">
            <a:solidFill>
              <a:srgbClr val="ACD6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8719116" y="4707456"/>
            <a:ext cx="1922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Realizar la gestión del negocio cuidando el prestigio de la marca</a:t>
            </a:r>
          </a:p>
        </p:txBody>
      </p:sp>
      <p:sp>
        <p:nvSpPr>
          <p:cNvPr id="35" name="Elipse 34"/>
          <p:cNvSpPr/>
          <p:nvPr/>
        </p:nvSpPr>
        <p:spPr>
          <a:xfrm>
            <a:off x="10609944" y="5823856"/>
            <a:ext cx="892629" cy="8926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6" name="Conector recto 35"/>
          <p:cNvCxnSpPr/>
          <p:nvPr/>
        </p:nvCxnSpPr>
        <p:spPr>
          <a:xfrm>
            <a:off x="11056258" y="4595072"/>
            <a:ext cx="0" cy="125741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/>
          <p:cNvSpPr/>
          <p:nvPr/>
        </p:nvSpPr>
        <p:spPr>
          <a:xfrm>
            <a:off x="10163403" y="3620853"/>
            <a:ext cx="1677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Abonar el </a:t>
            </a:r>
            <a:r>
              <a:rPr lang="es-A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Fee</a:t>
            </a:r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ingreso, las regalías y canon de publicidad mensual.</a:t>
            </a:r>
          </a:p>
        </p:txBody>
      </p:sp>
      <p:sp>
        <p:nvSpPr>
          <p:cNvPr id="40" name="Elipse 39"/>
          <p:cNvSpPr/>
          <p:nvPr/>
        </p:nvSpPr>
        <p:spPr>
          <a:xfrm>
            <a:off x="10830520" y="307095"/>
            <a:ext cx="696686" cy="696686"/>
          </a:xfrm>
          <a:prstGeom prst="ellipse">
            <a:avLst/>
          </a:prstGeom>
          <a:solidFill>
            <a:srgbClr val="ACD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Rectángulo 42"/>
          <p:cNvSpPr/>
          <p:nvPr/>
        </p:nvSpPr>
        <p:spPr>
          <a:xfrm>
            <a:off x="10269161" y="2013990"/>
            <a:ext cx="1819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Suministrar información relativa al negocio periódicamente</a:t>
            </a:r>
          </a:p>
        </p:txBody>
      </p:sp>
      <p:cxnSp>
        <p:nvCxnSpPr>
          <p:cNvPr id="45" name="Conector recto 44"/>
          <p:cNvCxnSpPr/>
          <p:nvPr/>
        </p:nvCxnSpPr>
        <p:spPr>
          <a:xfrm>
            <a:off x="11190362" y="998417"/>
            <a:ext cx="7256" cy="1002507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29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8911771" y="0"/>
            <a:ext cx="328022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1390" y="3439886"/>
            <a:ext cx="1740365" cy="34181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0339" y="0"/>
            <a:ext cx="1725032" cy="343988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4784" y="911168"/>
            <a:ext cx="725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>
                <a:solidFill>
                  <a:srgbClr val="FF99CC"/>
                </a:solidFill>
              </a:rPr>
              <a:t>NUESTRA OFERTA DE FRANQUICIA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2010" y="2341498"/>
            <a:ext cx="1942749" cy="12917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/>
          <p:cNvSpPr/>
          <p:nvPr/>
        </p:nvSpPr>
        <p:spPr>
          <a:xfrm>
            <a:off x="1280072" y="2576520"/>
            <a:ext cx="21379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5400" dirty="0">
                <a:solidFill>
                  <a:schemeClr val="bg1"/>
                </a:solidFill>
              </a:rPr>
              <a:t>LOC</a:t>
            </a:r>
            <a:r>
              <a:rPr lang="es-AR" sz="5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AL</a:t>
            </a:r>
            <a:r>
              <a:rPr lang="es-AR" sz="5400" dirty="0"/>
              <a:t>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511142" y="2415629"/>
            <a:ext cx="5008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mismo deberá tener una superficie no menor de 40m2 que permiten una adecuada exhibición de toda nuestra línea de productos. También disponibles para centros comerciales</a:t>
            </a:r>
            <a:r>
              <a:rPr lang="es-AR" dirty="0"/>
              <a:t>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576741" y="4785358"/>
            <a:ext cx="1942749" cy="12917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/>
          <p:cNvSpPr/>
          <p:nvPr/>
        </p:nvSpPr>
        <p:spPr>
          <a:xfrm>
            <a:off x="4705501" y="5006701"/>
            <a:ext cx="32624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5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GÓND</a:t>
            </a:r>
            <a:r>
              <a:rPr lang="es-AR" sz="5400" dirty="0">
                <a:solidFill>
                  <a:schemeClr val="bg1"/>
                </a:solidFill>
              </a:rPr>
              <a:t>OLA</a:t>
            </a:r>
            <a:r>
              <a:rPr lang="es-AR" sz="5400" dirty="0"/>
              <a:t>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01344" y="4692579"/>
            <a:ext cx="40043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Formato de menor inversión, exclusivo para shoppings y centros comerciales, donde se seleccionan productos acordes al espacio, buscando siempre los de mayor rotación.</a:t>
            </a:r>
          </a:p>
        </p:txBody>
      </p:sp>
    </p:spTree>
    <p:extLst>
      <p:ext uri="{BB962C8B-B14F-4D97-AF65-F5344CB8AC3E}">
        <p14:creationId xmlns:p14="http://schemas.microsoft.com/office/powerpoint/2010/main" val="586010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773</Words>
  <Application>Microsoft Macintosh PowerPoint</Application>
  <PresentationFormat>Panorámica</PresentationFormat>
  <Paragraphs>121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Microsoft Office User</cp:lastModifiedBy>
  <cp:revision>58</cp:revision>
  <dcterms:created xsi:type="dcterms:W3CDTF">2019-10-01T15:20:36Z</dcterms:created>
  <dcterms:modified xsi:type="dcterms:W3CDTF">2021-07-27T18:42:21Z</dcterms:modified>
</cp:coreProperties>
</file>